
<file path=[Content_Types].xml><?xml version="1.0" encoding="utf-8"?>
<Types xmlns="http://schemas.openxmlformats.org/package/2006/content-types">
  <Default Extension="bin" ContentType="image/unknown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20"/>
  </p:notesMasterIdLst>
  <p:sldIdLst>
    <p:sldId id="394" r:id="rId2"/>
    <p:sldId id="2724" r:id="rId3"/>
    <p:sldId id="2723" r:id="rId4"/>
    <p:sldId id="430" r:id="rId5"/>
    <p:sldId id="2725" r:id="rId6"/>
    <p:sldId id="457" r:id="rId7"/>
    <p:sldId id="468" r:id="rId8"/>
    <p:sldId id="2709" r:id="rId9"/>
    <p:sldId id="2693" r:id="rId10"/>
    <p:sldId id="2729" r:id="rId11"/>
    <p:sldId id="2730" r:id="rId12"/>
    <p:sldId id="2702" r:id="rId13"/>
    <p:sldId id="258" r:id="rId14"/>
    <p:sldId id="432" r:id="rId15"/>
    <p:sldId id="278" r:id="rId16"/>
    <p:sldId id="1098" r:id="rId17"/>
    <p:sldId id="337" r:id="rId18"/>
    <p:sldId id="2701" r:id="rId19"/>
  </p:sldIdLst>
  <p:sldSz cx="12192000" cy="6858000"/>
  <p:notesSz cx="6858000" cy="9144000"/>
  <p:embeddedFontLst>
    <p:embeddedFont>
      <p:font typeface="Futura PT Demi" panose="020B0604020202020204" charset="-52"/>
      <p:regular r:id="rId21"/>
      <p:italic r:id="rId22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CC9900"/>
    <a:srgbClr val="CCCC00"/>
    <a:srgbClr val="0000FF"/>
    <a:srgbClr val="CC0000"/>
    <a:srgbClr val="FF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4660"/>
  </p:normalViewPr>
  <p:slideViewPr>
    <p:cSldViewPr showGuides="1">
      <p:cViewPr varScale="1">
        <p:scale>
          <a:sx n="69" d="100"/>
          <a:sy n="69" d="100"/>
        </p:scale>
        <p:origin x="1200" y="67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B87BC3D-EF04-0DB5-D1B2-237C3DD50D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71D3C34-4E1A-9E3C-4C60-B0A622FD42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AFB2DC-F63F-4B2E-954A-160587A2063E}" type="datetimeFigureOut">
              <a:rPr lang="ru-RU" altLang="ru-RU"/>
              <a:pPr>
                <a:defRPr/>
              </a:pPr>
              <a:t>20.08.2025</a:t>
            </a:fld>
            <a:endParaRPr lang="ru-RU" altLang="ru-RU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0D9B38E3-8BC5-B2D7-C459-3E0AF92651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57B9DF8B-945C-628E-B04C-B5AF7E1EDD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097849A9-BED0-D370-4C74-8EB168CF53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9C204B9C-EBF2-0BCA-4C3D-9130C1408F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A31209-26B3-4B29-A3FE-C570EA054E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8911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>
            <a:extLst>
              <a:ext uri="{FF2B5EF4-FFF2-40B4-BE49-F238E27FC236}">
                <a16:creationId xmlns:a16="http://schemas.microsoft.com/office/drawing/2014/main" id="{5C887835-6524-4D3C-A82F-0365F9399F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B19C546-55FB-4DF9-ACCC-2459899F2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Фирма «1С» имеет опыт сотрудничества с </a:t>
            </a:r>
            <a:r>
              <a:rPr lang="ru-RU" dirty="0" err="1"/>
              <a:t>Минобрнауки</a:t>
            </a:r>
            <a:r>
              <a:rPr lang="ru-RU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Всего реализовано более 5 млн. копий компьютерных образовательных программ «1С». Разработки «1С» отмечены Премиями Правительства России в области науки и техники и в области образования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4340" name="Номер слайда 3">
            <a:extLst>
              <a:ext uri="{FF2B5EF4-FFF2-40B4-BE49-F238E27FC236}">
                <a16:creationId xmlns:a16="http://schemas.microsoft.com/office/drawing/2014/main" id="{9B200C85-C418-40DA-B101-028B5EDDC2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C04AC5-6FCE-4A4B-8DDD-7955984B9F94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85038435-A260-4439-A833-53A888A40D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01242770-E7DE-446A-BF2A-CB2623A12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/>
              <a:t>Дополнительно вместе с системой «1С:Образование» можно использовать автономную программно-методическую систему «1С:Оценка качества образования». Эта система предназначена для оценки уровня освоения образовательной программы в соответствии с требованиями ФГОС на основе контролируемых элементов содержания (КЭС). В системе возможна оценка индивидуальных достижений обучающихся, внутриклассное и внутришкольное оценивание. Основное преимущество использования системы – построение внутришкольной системы оценки качества в соответствии с требованиями процедур внешней оценки – ВПР, ЕГЭ и ОГЭ. Использование системы позволяет увидеть проблемные места в освоении образовательной программы, проанализировать причины их возникновения и принять управленческие решения по их исправлению в течение учебного года, т.е. до проведения мероприятий внешней оценки.</a:t>
            </a:r>
          </a:p>
          <a:p>
            <a:r>
              <a:rPr lang="ru-RU" altLang="ru-RU"/>
              <a:t>Программа разработана на основе методики ведущего научного сотрудника Института управления образованием РАО,  кандидата педагогических наук, доцента Н.Б. Фоминой.</a:t>
            </a:r>
          </a:p>
          <a:p>
            <a:r>
              <a:rPr lang="ru-RU" altLang="ru-RU"/>
              <a:t>Система оценки качества может использоваться как совместно с системой «1С:Образование», так и автономно.</a:t>
            </a:r>
          </a:p>
          <a:p>
            <a:endParaRPr lang="ru-RU" altLang="ru-RU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22691DFD-6B8C-4170-AACD-56E1BCCD58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6E0529-07F5-4A25-BA7A-EE819B9A00F4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12</a:t>
            </a:fld>
            <a:endParaRPr lang="ru-RU" altLang="ru-RU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CC4FE678-7A88-AB8F-C1AC-4EFD9FD5D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5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366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39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0801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513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000" y="431867"/>
            <a:ext cx="9217567" cy="49303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34434" y="1917108"/>
            <a:ext cx="11523133" cy="3910393"/>
          </a:xfrm>
        </p:spPr>
        <p:txBody>
          <a:bodyPr/>
          <a:lstStyle>
            <a:lvl1pPr marL="0" indent="0" algn="l">
              <a:buNone/>
              <a:defRPr/>
            </a:lvl1pPr>
            <a:lvl2pPr marL="482443" indent="0" algn="l">
              <a:buNone/>
              <a:defRPr/>
            </a:lvl2pPr>
            <a:lvl3pPr marL="958538" indent="0" algn="l">
              <a:buNone/>
              <a:defRPr/>
            </a:lvl3pPr>
            <a:lvl4pPr marL="1878989" indent="0" algn="l">
              <a:buNone/>
              <a:defRPr/>
            </a:lvl4pPr>
            <a:lvl5pPr marL="2437608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D4AC9544-32BB-2682-3006-591A4D717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4-5 февраля 2025 года 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94537B9-351A-52E3-7B8F-C58FFA6CAE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XXV</a:t>
            </a:r>
            <a:r>
              <a:rPr lang="ru-RU" altLang="ru-RU"/>
              <a:t> международная научно-практическая конференция</a:t>
            </a:r>
            <a:br>
              <a:rPr lang="ru-RU" altLang="ru-RU"/>
            </a:br>
            <a:r>
              <a:rPr lang="ru-RU" altLang="ru-RU" sz="12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F45F1986-347C-27A9-E21B-360FB2B0C6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3B48D-65EF-4FE0-87B6-8DD8564F3A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4934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548E55-E2B7-84EC-15CF-AC1BA11A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FD5C20-2341-418E-8E23-E8F7FE076E4C}" type="datetime1">
              <a:rPr lang="ru-RU"/>
              <a:pPr>
                <a:defRPr/>
              </a:pPr>
              <a:t>20.08.2025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01B81D-78CE-F7D3-9443-503C1F99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BBF1C9-C2B7-70F7-7372-FAE70A5F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DF6AF5E-5AFC-4C3D-81FC-4BAD45455E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75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E4EF4764-912F-6D2B-C7E3-0CFCCF15D9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47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585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DA17F0E2-FBAF-FDE8-AC22-4C190D6F2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0982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177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388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0256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82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992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F3B9FAE3-BC4C-729A-F4CE-6E71AD1FE75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AFD7CD4C-D1D0-CC6E-760D-F6D04505B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BC6B3F48-125B-5FBA-E76B-1D95E5B20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07" r:id="rId3"/>
    <p:sldLayoutId id="2147483919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20" r:id="rId14"/>
    <p:sldLayoutId id="214748392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5.png"/><Relationship Id="rId4" Type="http://schemas.openxmlformats.org/officeDocument/2006/relationships/hyperlink" Target="https://vk.com/obrazovanie1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" TargetMode="External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hyperlink" Target="https://t.me/obrazovanie_1c" TargetMode="Externa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obrazovanie.1c.ru/events/2025/open-air/school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estr.digital.gov.ru/reestr/2486957/?sphrase_id=6070598" TargetMode="External"/><Relationship Id="rId2" Type="http://schemas.openxmlformats.org/officeDocument/2006/relationships/hyperlink" Target="https://obrazovanie.1c.ru/education/cloud/school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dd2e0bd7d8f3132916ef0ae12d89e52a/" TargetMode="External"/><Relationship Id="rId2" Type="http://schemas.openxmlformats.org/officeDocument/2006/relationships/image" Target="../media/image14.bin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br.1c.ru/mathkit/" TargetMode="External"/><Relationship Id="rId5" Type="http://schemas.openxmlformats.org/officeDocument/2006/relationships/hyperlink" Target="https://obrazovanie.1c.ru/education/cloud/school/#constructor" TargetMode="External"/><Relationship Id="rId4" Type="http://schemas.openxmlformats.org/officeDocument/2006/relationships/hyperlink" Target="https://obrazovanie.1c.ru/education/task-and-tes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>
            <a:extLst>
              <a:ext uri="{FF2B5EF4-FFF2-40B4-BE49-F238E27FC236}">
                <a16:creationId xmlns:a16="http://schemas.microsoft.com/office/drawing/2014/main" id="{FF898E06-17ED-756E-4816-8E339704E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2276872"/>
            <a:ext cx="5810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altLang="ru-RU" sz="3600" dirty="0">
                <a:cs typeface="Times New Roman" panose="02020603050405020304" pitchFamily="18" charset="0"/>
              </a:rPr>
              <a:t>Открытый эфир 1С:Образование для школ: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altLang="ru-RU" sz="3600" dirty="0">
                <a:cs typeface="Times New Roman" panose="02020603050405020304" pitchFamily="18" charset="0"/>
              </a:rPr>
              <a:t>встреча с методистами, обсуждение опыта, 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altLang="ru-RU" sz="3600" dirty="0">
                <a:cs typeface="Times New Roman" panose="02020603050405020304" pitchFamily="18" charset="0"/>
              </a:rPr>
              <a:t>ответы на вопросы</a:t>
            </a:r>
            <a:endParaRPr lang="ru-RU" altLang="ru-RU" sz="3600" dirty="0">
              <a:cs typeface="Arial" panose="020B0604020202020204" pitchFamily="34" charset="0"/>
            </a:endParaRPr>
          </a:p>
        </p:txBody>
      </p:sp>
      <p:sp>
        <p:nvSpPr>
          <p:cNvPr id="5123" name="Прямоугольник 8">
            <a:extLst>
              <a:ext uri="{FF2B5EF4-FFF2-40B4-BE49-F238E27FC236}">
                <a16:creationId xmlns:a16="http://schemas.microsoft.com/office/drawing/2014/main" id="{2154BCB3-ACAB-0F22-6076-9CB3DB142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5085184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2DA840BC-1E41-4CC4-8341-8DEF44CF156E}"/>
              </a:ext>
            </a:extLst>
          </p:cNvPr>
          <p:cNvSpPr txBox="1">
            <a:spLocks/>
          </p:cNvSpPr>
          <p:nvPr/>
        </p:nvSpPr>
        <p:spPr bwMode="auto">
          <a:xfrm>
            <a:off x="1919288" y="620713"/>
            <a:ext cx="9721850" cy="36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3200" dirty="0">
                <a:solidFill>
                  <a:srgbClr val="C00000"/>
                </a:solidFill>
                <a:latin typeface="Futura PT Demi" pitchFamily="34" charset="-52"/>
              </a:rPr>
              <a:t>Простое управление уроками</a:t>
            </a:r>
            <a:endParaRPr lang="ru-RU" sz="3200" kern="0" dirty="0"/>
          </a:p>
        </p:txBody>
      </p:sp>
      <p:sp>
        <p:nvSpPr>
          <p:cNvPr id="8195" name="TextBox 4">
            <a:extLst>
              <a:ext uri="{FF2B5EF4-FFF2-40B4-BE49-F238E27FC236}">
                <a16:creationId xmlns:a16="http://schemas.microsoft.com/office/drawing/2014/main" id="{2F363DAB-BF51-49AA-B856-DD5C746C0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822" y="1628800"/>
            <a:ext cx="6672263" cy="51706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9pPr>
          </a:lstStyle>
          <a:p>
            <a:pPr marL="342900" indent="-34290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altLang="ru-RU" dirty="0"/>
              <a:t>Возможность быстро создавать новые темы и прикреплять к ним необходимые ресурсы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altLang="ru-RU" dirty="0"/>
              <a:t>Назначение заданий группе или отдельному ученику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altLang="ru-RU" dirty="0"/>
              <a:t>Отслеживания выполнения заданий с автоматической проверкой и проверяемых вручную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altLang="ru-RU" dirty="0"/>
              <a:t>Учет типов уроков и видов учебной деятельности при выставлении оценок, комментирование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altLang="ru-RU" dirty="0"/>
              <a:t>Возможность переназначать ресурсы, добавлять или убирать их, при коррекции учебного плана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altLang="ru-RU" dirty="0"/>
              <a:t>Добавление ссылки на видеоконференцию внутри любого урока для дистанционной работы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endParaRPr lang="ru-RU" altLang="ru-RU" dirty="0"/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FontTx/>
              <a:buNone/>
              <a:defRPr/>
            </a:pPr>
            <a:endParaRPr lang="ru-RU" altLang="ru-RU" dirty="0"/>
          </a:p>
        </p:txBody>
      </p:sp>
      <p:pic>
        <p:nvPicPr>
          <p:cNvPr id="10244" name="Рисунок 2">
            <a:extLst>
              <a:ext uri="{FF2B5EF4-FFF2-40B4-BE49-F238E27FC236}">
                <a16:creationId xmlns:a16="http://schemas.microsoft.com/office/drawing/2014/main" id="{54B1771F-496C-483F-B7BB-984BC10F3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772816"/>
            <a:ext cx="49434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5">
            <a:extLst>
              <a:ext uri="{FF2B5EF4-FFF2-40B4-BE49-F238E27FC236}">
                <a16:creationId xmlns:a16="http://schemas.microsoft.com/office/drawing/2014/main" id="{01125D0C-4D8A-4687-ADC5-51C661AFA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3429000"/>
            <a:ext cx="3542655" cy="325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D829D93D-9273-47DA-B636-4456103D2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304800"/>
            <a:ext cx="9410700" cy="1081088"/>
          </a:xfrm>
        </p:spPr>
        <p:txBody>
          <a:bodyPr/>
          <a:lstStyle/>
          <a:p>
            <a:r>
              <a:rPr lang="ru-RU" altLang="ru-RU" sz="3200">
                <a:solidFill>
                  <a:srgbClr val="C00000"/>
                </a:solidFill>
                <a:latin typeface="Futura PT Demi" panose="020B0604020202020204" charset="-52"/>
              </a:rPr>
              <a:t>Удобное отслеживание результатов</a:t>
            </a:r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919D6205-99C6-4CA3-ACCA-7C3701D16B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0650" y="2393950"/>
            <a:ext cx="4692650" cy="4248150"/>
          </a:xfrm>
        </p:spPr>
        <p:txBody>
          <a:bodyPr/>
          <a:lstStyle/>
          <a:p>
            <a:r>
              <a:rPr lang="ru-RU" altLang="ru-RU">
                <a:latin typeface="Futura PT Demi" panose="020B0604020202020204" charset="-52"/>
              </a:rPr>
              <a:t>Экспорт страницы журнала</a:t>
            </a:r>
          </a:p>
          <a:p>
            <a:r>
              <a:rPr lang="ru-RU" altLang="ru-RU">
                <a:latin typeface="Futura PT Demi" panose="020B0604020202020204" charset="-52"/>
              </a:rPr>
              <a:t>Возможность импортировать оценки</a:t>
            </a:r>
          </a:p>
          <a:p>
            <a:r>
              <a:rPr lang="ru-RU" altLang="ru-RU">
                <a:latin typeface="Futura PT Demi" panose="020B0604020202020204" charset="-52"/>
              </a:rPr>
              <a:t>Анализ качества знаний и успеваемости</a:t>
            </a:r>
          </a:p>
          <a:p>
            <a:r>
              <a:rPr lang="ru-RU" altLang="ru-RU">
                <a:latin typeface="Futura PT Demi" panose="020B0604020202020204" charset="-52"/>
              </a:rPr>
              <a:t>Широкая система настраиваемых автоматически формирующихся отчётов </a:t>
            </a:r>
          </a:p>
        </p:txBody>
      </p:sp>
      <p:pic>
        <p:nvPicPr>
          <p:cNvPr id="11268" name="Рисунок 2">
            <a:extLst>
              <a:ext uri="{FF2B5EF4-FFF2-40B4-BE49-F238E27FC236}">
                <a16:creationId xmlns:a16="http://schemas.microsoft.com/office/drawing/2014/main" id="{B163BC6D-9129-4807-B0A7-3189552F6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1989138"/>
            <a:ext cx="41084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4">
            <a:extLst>
              <a:ext uri="{FF2B5EF4-FFF2-40B4-BE49-F238E27FC236}">
                <a16:creationId xmlns:a16="http://schemas.microsoft.com/office/drawing/2014/main" id="{F4903795-ADA9-4FB0-8FD4-9D7AF3FF3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063" y="1989138"/>
            <a:ext cx="29305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6">
            <a:extLst>
              <a:ext uri="{FF2B5EF4-FFF2-40B4-BE49-F238E27FC236}">
                <a16:creationId xmlns:a16="http://schemas.microsoft.com/office/drawing/2014/main" id="{7AABF2C0-70A3-4A1F-870D-8B88F5D5A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4057650"/>
            <a:ext cx="646271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BDCC03B-0CD3-4AD0-A408-00F4D74E2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515938"/>
            <a:ext cx="9186863" cy="1081087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Облачная система </a:t>
            </a:r>
            <a:b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</a:br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«1С:Оценка качества образования</a:t>
            </a:r>
            <a:r>
              <a:rPr lang="ru-RU" altLang="ru-RU" sz="2600" dirty="0">
                <a:solidFill>
                  <a:srgbClr val="C00000"/>
                </a:solidFill>
                <a:latin typeface="Futura PT Demi" panose="020B0604020202020204" charset="-52"/>
              </a:rPr>
              <a:t>»</a:t>
            </a:r>
            <a:br>
              <a:rPr lang="en-US" altLang="ru-RU" sz="2600" dirty="0">
                <a:solidFill>
                  <a:srgbClr val="C00000"/>
                </a:solidFill>
                <a:latin typeface="Futura PT Demi" panose="020B0604020202020204" charset="-52"/>
              </a:rPr>
            </a:br>
            <a:br>
              <a:rPr lang="en-US" altLang="ru-RU" sz="2400" dirty="0">
                <a:solidFill>
                  <a:srgbClr val="C00000"/>
                </a:solidFill>
                <a:latin typeface="Futura PT Demi" panose="020B0604020202020204" charset="-52"/>
              </a:rPr>
            </a:br>
            <a:endParaRPr lang="ru-RU" altLang="ru-RU" sz="2600" dirty="0">
              <a:solidFill>
                <a:srgbClr val="C00000"/>
              </a:solidFill>
              <a:latin typeface="Futura PT Demi" panose="020B0604020202020204" charset="-52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116BA0F-2207-4058-B1FB-7A5783BAC3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344" y="1907381"/>
            <a:ext cx="7345660" cy="3997325"/>
          </a:xfrm>
        </p:spPr>
        <p:txBody>
          <a:bodyPr/>
          <a:lstStyle/>
          <a:p>
            <a:r>
              <a:rPr lang="ru-RU" altLang="ru-RU" sz="1800" dirty="0">
                <a:latin typeface="Futura PT Demi" panose="020B0604020202020204" charset="-52"/>
              </a:rPr>
              <a:t>Оценка индивидуального уровня достижения планируемых результатов ООП на основе проверяемых элементов содержания </a:t>
            </a:r>
          </a:p>
          <a:p>
            <a:r>
              <a:rPr lang="ru-RU" altLang="ru-RU" sz="1800" dirty="0">
                <a:latin typeface="Futura PT Demi" panose="020B0604020202020204" charset="-52"/>
              </a:rPr>
              <a:t>Оценки динамики индивидуальных образовательных достижений </a:t>
            </a:r>
          </a:p>
          <a:p>
            <a:r>
              <a:rPr lang="ru-RU" altLang="ru-RU" sz="1800" dirty="0">
                <a:latin typeface="Futura PT Demi" panose="020B0604020202020204" charset="-52"/>
              </a:rPr>
              <a:t>Учет особенностей обучающихся для интерпретации полученных результатов</a:t>
            </a:r>
          </a:p>
          <a:p>
            <a:r>
              <a:rPr lang="ru-RU" altLang="ru-RU" sz="1800" dirty="0">
                <a:latin typeface="Futura PT Demi" panose="020B0604020202020204" charset="-52"/>
              </a:rPr>
              <a:t>Анализ объективности оценивания индивидуальных образовательных достижений обучающихся</a:t>
            </a:r>
          </a:p>
          <a:p>
            <a:r>
              <a:rPr lang="ru-RU" altLang="ru-RU" sz="1800" dirty="0">
                <a:latin typeface="Futura PT Demi" panose="020B0604020202020204" charset="-52"/>
              </a:rPr>
              <a:t>Мониторинг профессионального мастерства учителя педагога</a:t>
            </a:r>
          </a:p>
          <a:p>
            <a:r>
              <a:rPr lang="ru-RU" altLang="ru-RU" sz="1800" dirty="0">
                <a:latin typeface="Futura PT Demi" panose="020B0604020202020204" charset="-52"/>
              </a:rPr>
              <a:t>Мониторинг качества образования в образовательной организации</a:t>
            </a:r>
          </a:p>
          <a:p>
            <a:r>
              <a:rPr lang="ru-RU" altLang="ru-RU" sz="1800" dirty="0">
                <a:latin typeface="Futura PT Demi" panose="020B0604020202020204" charset="-52"/>
              </a:rPr>
              <a:t>Прогноз повышения качества образования с перечислением управленческих действий по реализации прогноза</a:t>
            </a:r>
          </a:p>
          <a:p>
            <a:r>
              <a:rPr lang="ru-RU" altLang="ru-RU" sz="1800" dirty="0">
                <a:solidFill>
                  <a:srgbClr val="C00000"/>
                </a:solidFill>
                <a:latin typeface="Futura PT Demi" panose="020B0604020202020204" charset="-52"/>
              </a:rPr>
              <a:t>Два варианта использования: автономно и совместно с программой «1С:Образование»</a:t>
            </a:r>
          </a:p>
        </p:txBody>
      </p:sp>
      <p:pic>
        <p:nvPicPr>
          <p:cNvPr id="15364" name="Picture 5">
            <a:extLst>
              <a:ext uri="{FF2B5EF4-FFF2-40B4-BE49-F238E27FC236}">
                <a16:creationId xmlns:a16="http://schemas.microsoft.com/office/drawing/2014/main" id="{14FE6FFF-8383-4083-97D4-768DE094A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3073400"/>
            <a:ext cx="44926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DE296AC1-2702-49D9-A8F3-D151807BD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4732426"/>
            <a:ext cx="4503738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7DEBFA3B-2A94-4F25-B128-7F8690CA7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493328"/>
            <a:ext cx="2207766" cy="315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0ACDC054-1278-410E-8637-8CEE5A167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1106" y="454944"/>
            <a:ext cx="9549569" cy="986062"/>
          </a:xfrm>
        </p:spPr>
        <p:txBody>
          <a:bodyPr>
            <a:noAutofit/>
          </a:bodyPr>
          <a:lstStyle/>
          <a:p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Возможности облачной системы </a:t>
            </a:r>
            <a:b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</a:br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1С:Оценка качества образования</a:t>
            </a:r>
          </a:p>
        </p:txBody>
      </p:sp>
      <p:sp>
        <p:nvSpPr>
          <p:cNvPr id="10243" name="Объект 1">
            <a:extLst>
              <a:ext uri="{FF2B5EF4-FFF2-40B4-BE49-F238E27FC236}">
                <a16:creationId xmlns:a16="http://schemas.microsoft.com/office/drawing/2014/main" id="{54D4BBC7-76DA-49DD-A0C7-4350796571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2935" y="1826120"/>
            <a:ext cx="11566130" cy="373749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Для педагога: </a:t>
            </a:r>
            <a:r>
              <a:rPr lang="ru-RU" altLang="ru-RU" dirty="0">
                <a:latin typeface="Futura PT Demi" panose="020B0604020202020204" charset="-52"/>
              </a:rPr>
              <a:t>своевременный поэлементный анализ освоения каждым учащимся Федеральной образовательной программы по предмету (т.е. ФГОС)</a:t>
            </a: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Для классного руководителя:</a:t>
            </a:r>
            <a:r>
              <a:rPr lang="ru-RU" altLang="ru-RU" dirty="0">
                <a:latin typeface="Futura PT Demi" panose="020B0604020202020204" charset="-52"/>
              </a:rPr>
              <a:t> оперативная информация по освоению ФГОС по всем предметам каждым учеником и классом в целом</a:t>
            </a: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Для родителя: </a:t>
            </a:r>
            <a:r>
              <a:rPr lang="ru-RU" altLang="ru-RU" dirty="0">
                <a:latin typeface="Futura PT Demi" panose="020B0604020202020204" charset="-52"/>
              </a:rPr>
              <a:t>понятный отчет по итогам учебного периода с перечнем «западающих» тем по всем предметам</a:t>
            </a:r>
            <a:endParaRPr lang="ru-RU" altLang="ru-RU" sz="1600" dirty="0">
              <a:latin typeface="Futura PT Demi" panose="020B0604020202020204" charset="-52"/>
            </a:endParaRP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Для директора /заместителя директора по УВР или качеству образования: </a:t>
            </a:r>
            <a:r>
              <a:rPr lang="ru-RU" altLang="ru-RU" dirty="0">
                <a:latin typeface="Futura PT Demi" panose="020B0604020202020204" charset="-52"/>
              </a:rPr>
              <a:t>анализ ситуации с качеством образования в школе, контроль профессиональной деятельности педагогов, отслеживание динамики показателей качества, прогнозы результатов ВПР, ЕГЭ, ОГЭ</a:t>
            </a:r>
          </a:p>
        </p:txBody>
      </p:sp>
      <p:sp>
        <p:nvSpPr>
          <p:cNvPr id="9220" name=" 2">
            <a:extLst>
              <a:ext uri="{FF2B5EF4-FFF2-40B4-BE49-F238E27FC236}">
                <a16:creationId xmlns:a16="http://schemas.microsoft.com/office/drawing/2014/main" id="{647196AA-1288-4CF8-9CD2-5DD507821481}"/>
              </a:ext>
            </a:extLst>
          </p:cNvPr>
          <p:cNvSpPr>
            <a:spLocks noGrp="1"/>
          </p:cNvSpPr>
          <p:nvPr/>
        </p:nvSpPr>
        <p:spPr bwMode="auto">
          <a:xfrm>
            <a:off x="2153866" y="5911070"/>
            <a:ext cx="7884267" cy="52276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dirty="0">
                <a:solidFill>
                  <a:srgbClr val="C00000"/>
                </a:solidFill>
              </a:rPr>
              <a:t>Подробнее – в видеоматериалах «Открытого эфира»!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6FE26334-6725-1F1B-B0C5-7F1714094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552" y="188640"/>
            <a:ext cx="9410700" cy="1081087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Опыт использования системы «1С:Образование»</a:t>
            </a:r>
          </a:p>
        </p:txBody>
      </p:sp>
      <p:sp>
        <p:nvSpPr>
          <p:cNvPr id="28675" name="Объект 2">
            <a:extLst>
              <a:ext uri="{FF2B5EF4-FFF2-40B4-BE49-F238E27FC236}">
                <a16:creationId xmlns:a16="http://schemas.microsoft.com/office/drawing/2014/main" id="{A5947793-B462-00BC-3D11-3A2DC1A316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3413" y="1535113"/>
            <a:ext cx="10925175" cy="4821237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dirty="0">
                <a:latin typeface="Futura PT Demi" panose="020B0604020202020204" charset="-52"/>
              </a:rPr>
              <a:t>Более 25 000 школьников и студентов СПО обучаются с использованием облачного сервиса «1С:Образование»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dirty="0">
                <a:latin typeface="Futura PT Demi" panose="020B0604020202020204" charset="-52"/>
              </a:rPr>
              <a:t>Более 200 000 школьников и учителей школ работают в сервисе «1С:Урок» (технологическая основа – платформа «1С:Образование»)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dirty="0">
                <a:latin typeface="Futura PT Demi" panose="020B0604020202020204" charset="-52"/>
              </a:rPr>
              <a:t>Более 30 000 слушателей обучаются на платформе «1С:Образование» в рамках проектов «Код будущего» и «Цифровые профессии» (3 млн. входов пользователей </a:t>
            </a:r>
            <a:br>
              <a:rPr lang="ru-RU" altLang="ru-RU" dirty="0">
                <a:latin typeface="Futura PT Demi" panose="020B0604020202020204" charset="-52"/>
              </a:rPr>
            </a:br>
            <a:r>
              <a:rPr lang="ru-RU" altLang="ru-RU" dirty="0">
                <a:latin typeface="Futura PT Demi" panose="020B0604020202020204" charset="-52"/>
              </a:rPr>
              <a:t>за месяц)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dirty="0">
                <a:latin typeface="Futura PT Demi" panose="020B0604020202020204" charset="-52"/>
              </a:rPr>
              <a:t>Около 600 000 слушателей за последние 10 лет прошли обучение на онлайн-курсах 1С:Учебного центра № 1 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dirty="0">
                <a:latin typeface="Futura PT Demi" panose="020B0604020202020204" charset="-52"/>
              </a:rPr>
              <a:t>Разработанная в рамках проекта «Информатизация системы образования» по госзаказу (2005-2008 </a:t>
            </a:r>
            <a:r>
              <a:rPr lang="ru-RU" altLang="ru-RU" dirty="0" err="1">
                <a:latin typeface="Futura PT Demi" panose="020B0604020202020204" charset="-52"/>
              </a:rPr>
              <a:t>гг</a:t>
            </a:r>
            <a:r>
              <a:rPr lang="ru-RU" altLang="ru-RU" dirty="0">
                <a:latin typeface="Futura PT Demi" panose="020B0604020202020204" charset="-52"/>
              </a:rPr>
              <a:t>) система прошла апробацию более чем в 6 000 школах и впоследствии была поставлена во все школы Российской Федерации</a:t>
            </a:r>
          </a:p>
          <a:p>
            <a:pPr>
              <a:lnSpc>
                <a:spcPct val="120000"/>
              </a:lnSpc>
            </a:pPr>
            <a:endParaRPr lang="ru-RU" altLang="ru-RU" dirty="0">
              <a:latin typeface="Futura PT Demi" panose="020B0604020202020204" charset="-5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524169"/>
            <a:ext cx="5810153" cy="4350524"/>
          </a:xfrm>
        </p:spPr>
        <p:txBody>
          <a:bodyPr/>
          <a:lstStyle/>
          <a:p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C00000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C00000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552" y="483341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b="0" dirty="0">
                <a:solidFill>
                  <a:srgbClr val="C00000"/>
                </a:solidFill>
                <a:latin typeface="Futura PT Demi" pitchFamily="34" charset="-52"/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15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">
            <a:extLst>
              <a:ext uri="{FF2B5EF4-FFF2-40B4-BE49-F238E27FC236}">
                <a16:creationId xmlns:a16="http://schemas.microsoft.com/office/drawing/2014/main" id="{CA6E0DA5-BEAA-7AE7-AD2D-C1DE8C7CE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1376363"/>
            <a:ext cx="61880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4B24DBB8-54A9-B483-B25B-68A5F3EFE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307975"/>
            <a:ext cx="9598025" cy="82073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Новая механика получения сертификатов</a:t>
            </a:r>
            <a:br>
              <a:rPr lang="ru-RU" altLang="ru-RU" dirty="0">
                <a:solidFill>
                  <a:srgbClr val="C00000"/>
                </a:solidFill>
              </a:rPr>
            </a:br>
            <a:r>
              <a:rPr lang="ru-RU" altLang="ru-RU" dirty="0">
                <a:solidFill>
                  <a:srgbClr val="C00000"/>
                </a:solidFill>
              </a:rPr>
              <a:t>образовательных проектов фирмы «1С»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5DEBEE2B-3BD2-35D2-211B-E918B01D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9763" y="6319838"/>
            <a:ext cx="102076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A9D9AD37-A8D4-4810-8C8D-7D2527B7AC9C}" type="slidenum">
              <a:rPr lang="ru-RU" altLang="ru-RU" sz="1300" b="1">
                <a:solidFill>
                  <a:srgbClr val="0D3E65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 sz="1300" b="1">
              <a:solidFill>
                <a:srgbClr val="0D3E65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24209D3-1940-2C8A-033C-BC458B243E27}"/>
              </a:ext>
            </a:extLst>
          </p:cNvPr>
          <p:cNvCxnSpPr>
            <a:cxnSpLocks/>
          </p:cNvCxnSpPr>
          <p:nvPr/>
        </p:nvCxnSpPr>
        <p:spPr>
          <a:xfrm flipV="1">
            <a:off x="4637088" y="1893888"/>
            <a:ext cx="5910262" cy="2178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1750" name="Рисунок 6">
            <a:extLst>
              <a:ext uri="{FF2B5EF4-FFF2-40B4-BE49-F238E27FC236}">
                <a16:creationId xmlns:a16="http://schemas.microsoft.com/office/drawing/2014/main" id="{CC12799D-93B1-C919-7951-B22ADE4F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2222500"/>
            <a:ext cx="40274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Объект 9">
            <a:extLst>
              <a:ext uri="{FF2B5EF4-FFF2-40B4-BE49-F238E27FC236}">
                <a16:creationId xmlns:a16="http://schemas.microsoft.com/office/drawing/2014/main" id="{9F0DBC13-E879-E1D2-61AE-12DB5CA71E46}"/>
              </a:ext>
            </a:extLst>
          </p:cNvPr>
          <p:cNvSpPr txBox="1">
            <a:spLocks/>
          </p:cNvSpPr>
          <p:nvPr/>
        </p:nvSpPr>
        <p:spPr bwMode="auto">
          <a:xfrm>
            <a:off x="144463" y="1303338"/>
            <a:ext cx="581025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685800" indent="-2286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По итогам вебинара участникам выдается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сертификат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Для получения сертификата необходимо прослушать более 80% вебинара!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17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Письмо с материалами вебинара высылается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Сертификат будет выдаваться через социальную сеть ВК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72BFC5"/>
                </a:solidFill>
                <a:latin typeface="Arial" panose="020B0604020202020204" pitchFamily="34" charset="0"/>
              </a:rPr>
              <a:t>Напишите слово </a:t>
            </a:r>
            <a:r>
              <a:rPr lang="ru-RU" altLang="ru-RU" sz="1700" b="1" i="1">
                <a:solidFill>
                  <a:srgbClr val="72BFC5"/>
                </a:solidFill>
                <a:latin typeface="Arial" panose="020B0604020202020204" pitchFamily="34" charset="0"/>
              </a:rPr>
              <a:t>«Сертификат» </a:t>
            </a:r>
            <a:r>
              <a:rPr lang="ru-RU" altLang="ru-RU" sz="1700" b="1">
                <a:solidFill>
                  <a:srgbClr val="72BFC5"/>
                </a:solidFill>
                <a:latin typeface="Arial" panose="020B0604020202020204" pitchFamily="34" charset="0"/>
              </a:rPr>
              <a:t>нам в сообщения</a:t>
            </a: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 в сообществе во ВК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 и следуйте дальнейшим инструкциям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800">
              <a:latin typeface="Arial" panose="020B0604020202020204" pitchFamily="34" charset="0"/>
            </a:endParaRPr>
          </a:p>
        </p:txBody>
      </p:sp>
      <p:sp>
        <p:nvSpPr>
          <p:cNvPr id="31752" name="TextBox 5">
            <a:extLst>
              <a:ext uri="{FF2B5EF4-FFF2-40B4-BE49-F238E27FC236}">
                <a16:creationId xmlns:a16="http://schemas.microsoft.com/office/drawing/2014/main" id="{15C61115-A083-596D-8A5D-8F3FCC0CA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5046663"/>
            <a:ext cx="375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4"/>
              </a:rPr>
              <a:t>https://vk.com/obrazovanie1c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1753" name="Picture 2">
            <a:extLst>
              <a:ext uri="{FF2B5EF4-FFF2-40B4-BE49-F238E27FC236}">
                <a16:creationId xmlns:a16="http://schemas.microsoft.com/office/drawing/2014/main" id="{BBA71AB2-AE6A-F08D-9481-B91B83E30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575" y="5056188"/>
            <a:ext cx="17176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F31E1443-7280-557C-D600-4EEE0A2ED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6913" y="333375"/>
            <a:ext cx="9410700" cy="108108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Актуальная информация о системе «1С:Образование» – </a:t>
            </a:r>
            <a:br>
              <a:rPr lang="ru-RU" altLang="ru-RU" dirty="0">
                <a:solidFill>
                  <a:srgbClr val="C00000"/>
                </a:solidFill>
              </a:rPr>
            </a:br>
            <a:r>
              <a:rPr lang="ru-RU" altLang="ru-RU" dirty="0">
                <a:solidFill>
                  <a:srgbClr val="C00000"/>
                </a:solidFill>
              </a:rPr>
              <a:t>в видеоматериалах на сайте и нашем Телеграм-канале!</a:t>
            </a:r>
          </a:p>
        </p:txBody>
      </p:sp>
      <p:sp>
        <p:nvSpPr>
          <p:cNvPr id="30723" name="Номер слайда 3">
            <a:extLst>
              <a:ext uri="{FF2B5EF4-FFF2-40B4-BE49-F238E27FC236}">
                <a16:creationId xmlns:a16="http://schemas.microsoft.com/office/drawing/2014/main" id="{7C1DB115-B01C-442F-5FB2-BB526D59582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D27D18A-D96E-404D-8056-DB44E3AB08A6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0724" name="Рисунок 8">
            <a:extLst>
              <a:ext uri="{FF2B5EF4-FFF2-40B4-BE49-F238E27FC236}">
                <a16:creationId xmlns:a16="http://schemas.microsoft.com/office/drawing/2014/main" id="{9AC13482-0411-23FA-3467-4112B37FF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844675"/>
            <a:ext cx="3532188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10">
            <a:extLst>
              <a:ext uri="{FF2B5EF4-FFF2-40B4-BE49-F238E27FC236}">
                <a16:creationId xmlns:a16="http://schemas.microsoft.com/office/drawing/2014/main" id="{553E0DAE-2DC7-0E9E-0563-0C594D801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5680075"/>
            <a:ext cx="533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3"/>
              </a:rPr>
              <a:t>https://obrazovanie.1c.ru/events/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0726" name="Рисунок 2">
            <a:extLst>
              <a:ext uri="{FF2B5EF4-FFF2-40B4-BE49-F238E27FC236}">
                <a16:creationId xmlns:a16="http://schemas.microsoft.com/office/drawing/2014/main" id="{92EB6E0C-CA62-EF8B-46DF-57EEB6608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740150"/>
            <a:ext cx="19208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4">
            <a:extLst>
              <a:ext uri="{FF2B5EF4-FFF2-40B4-BE49-F238E27FC236}">
                <a16:creationId xmlns:a16="http://schemas.microsoft.com/office/drawing/2014/main" id="{1BF19A92-5051-5A72-B0BE-9AB2A4129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5738813"/>
            <a:ext cx="4249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hlinkClick r:id="rId5"/>
              </a:rPr>
              <a:t>https://t.me/obrazovanie_1c</a:t>
            </a:r>
            <a:r>
              <a:rPr lang="ru-RU" altLang="ru-RU"/>
              <a:t> </a:t>
            </a:r>
          </a:p>
        </p:txBody>
      </p:sp>
      <p:pic>
        <p:nvPicPr>
          <p:cNvPr id="30728" name="Рисунок 11">
            <a:extLst>
              <a:ext uri="{FF2B5EF4-FFF2-40B4-BE49-F238E27FC236}">
                <a16:creationId xmlns:a16="http://schemas.microsoft.com/office/drawing/2014/main" id="{687D36CE-3533-4FBB-31A8-B746352B80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276475"/>
            <a:ext cx="32575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Рисунок 2">
            <a:extLst>
              <a:ext uri="{FF2B5EF4-FFF2-40B4-BE49-F238E27FC236}">
                <a16:creationId xmlns:a16="http://schemas.microsoft.com/office/drawing/2014/main" id="{A9537217-DAF2-ED01-187B-BDF9E5542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3948113"/>
            <a:ext cx="1543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A03205-EE07-3947-F582-230E40F1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29699" name="Текст 4">
            <a:extLst>
              <a:ext uri="{FF2B5EF4-FFF2-40B4-BE49-F238E27FC236}">
                <a16:creationId xmlns:a16="http://schemas.microsoft.com/office/drawing/2014/main" id="{8C330300-389A-BAE9-442A-CA285FF4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8F338-77D4-E51D-2617-0243856C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410" y="188640"/>
            <a:ext cx="10081518" cy="108108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Что такое «Открытый эфир 1С:Образование»?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en-US" dirty="0">
                <a:hlinkClick r:id="rId2"/>
              </a:rPr>
              <a:t>https://obrazovanie.1c.ru/events/2025/open-air/school/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E80F5E-4413-14C2-3CB4-2C04037F7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12" y="2348880"/>
            <a:ext cx="5944788" cy="3168650"/>
          </a:xfrm>
        </p:spPr>
        <p:txBody>
          <a:bodyPr/>
          <a:lstStyle/>
          <a:p>
            <a:r>
              <a:rPr lang="ru-RU" sz="2400" dirty="0"/>
              <a:t>Новый формат мероприятия – вебинар с </a:t>
            </a:r>
            <a:r>
              <a:rPr lang="ru-RU" sz="2400" dirty="0" err="1"/>
              <a:t>предзаписанными</a:t>
            </a:r>
            <a:r>
              <a:rPr lang="ru-RU" sz="2400" dirty="0"/>
              <a:t> видеоматериалами</a:t>
            </a:r>
          </a:p>
          <a:p>
            <a:r>
              <a:rPr lang="ru-RU" sz="2400" dirty="0"/>
              <a:t>Возможность заранее узнать больше о программном продукте </a:t>
            </a:r>
          </a:p>
          <a:p>
            <a:r>
              <a:rPr lang="ru-RU" sz="2400" dirty="0"/>
              <a:t>Возможность до мероприятия задать вопрос по почте в ВК или </a:t>
            </a:r>
            <a:r>
              <a:rPr lang="ru-RU" sz="2400" dirty="0" err="1"/>
              <a:t>Телерам</a:t>
            </a:r>
            <a:r>
              <a:rPr lang="ru-RU" sz="2400" dirty="0"/>
              <a:t> и получить ответ в прямом эфире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91596B-7143-44B8-925F-AF07418C7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1700808"/>
            <a:ext cx="5734130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6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514CA-E435-0495-E009-40E152B9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404664"/>
            <a:ext cx="9410700" cy="108108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«Облачная школа»1С:Образование </a:t>
            </a:r>
            <a:br>
              <a:rPr lang="ru-RU" dirty="0"/>
            </a:br>
            <a:r>
              <a:rPr lang="en-US" dirty="0">
                <a:hlinkClick r:id="rId2"/>
              </a:rPr>
              <a:t>https://obrazovanie.1c.ru/education/cloud/school/</a:t>
            </a:r>
            <a:r>
              <a:rPr lang="ru-RU" dirty="0"/>
              <a:t>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FECCF4F5-5EAD-5537-C29D-E5DFC28D6510}"/>
              </a:ext>
            </a:extLst>
          </p:cNvPr>
          <p:cNvSpPr txBox="1">
            <a:spLocks/>
          </p:cNvSpPr>
          <p:nvPr/>
        </p:nvSpPr>
        <p:spPr bwMode="auto">
          <a:xfrm>
            <a:off x="623392" y="3023861"/>
            <a:ext cx="7488832" cy="328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42789" lvl="1" indent="-342789">
              <a:lnSpc>
                <a:spcPct val="127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133" kern="0" dirty="0">
                <a:latin typeface="Futura PT Demi" panose="020B0604020202020204" pitchFamily="34" charset="-52"/>
              </a:rPr>
              <a:t>Система управления учебным процессом 1С:Образование</a:t>
            </a:r>
          </a:p>
          <a:p>
            <a:pPr marL="342789" lvl="1" indent="-342789">
              <a:lnSpc>
                <a:spcPct val="127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133" kern="0" dirty="0">
                <a:latin typeface="Futura PT Demi" panose="020B0604020202020204" pitchFamily="34" charset="-52"/>
              </a:rPr>
              <a:t>Интерактивные мультимедийные учебные пособия по общеобразовательным дисциплинам </a:t>
            </a:r>
          </a:p>
          <a:p>
            <a:pPr marL="342789" lvl="1" indent="-342789">
              <a:lnSpc>
                <a:spcPct val="127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133" kern="0" dirty="0">
                <a:latin typeface="Futura PT Demi" panose="020B0604020202020204" pitchFamily="34" charset="-52"/>
              </a:rPr>
              <a:t>Система оценки планируемых предметных результатов освоения основной образовательной программы</a:t>
            </a:r>
          </a:p>
          <a:p>
            <a:pPr lvl="1">
              <a:defRPr/>
            </a:pPr>
            <a:endParaRPr lang="ru-RU" sz="2666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B07AC-7FA1-E7D0-8040-5C3B7A878B48}"/>
              </a:ext>
            </a:extLst>
          </p:cNvPr>
          <p:cNvSpPr txBox="1"/>
          <p:nvPr/>
        </p:nvSpPr>
        <p:spPr>
          <a:xfrm>
            <a:off x="623392" y="1700808"/>
            <a:ext cx="70190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Futura PT Demi" charset="-52"/>
              </a:rPr>
              <a:t>Комплексное решение для школы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  <a:latin typeface="Futura PT Demi" panose="020B0604020202020204" charset="-52"/>
                <a:hlinkClick r:id="rId3"/>
              </a:rPr>
              <a:t>https://reestr.digital.gov.ru/reestr/2486957/?sphrase_id=6070598</a:t>
            </a:r>
            <a:endParaRPr lang="ru-RU" dirty="0">
              <a:latin typeface="Futura PT Demi" panose="020B0604020202020204" charset="-52"/>
            </a:endParaRPr>
          </a:p>
        </p:txBody>
      </p:sp>
      <p:pic>
        <p:nvPicPr>
          <p:cNvPr id="11270" name="Рисунок 4">
            <a:extLst>
              <a:ext uri="{FF2B5EF4-FFF2-40B4-BE49-F238E27FC236}">
                <a16:creationId xmlns:a16="http://schemas.microsoft.com/office/drawing/2014/main" id="{CCBA9A06-E8A9-5DBC-F0FA-F92ABBBBD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636912"/>
            <a:ext cx="3591730" cy="221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414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ABA42B7D-66FF-5621-AA34-34C9706A5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2831" y="200063"/>
            <a:ext cx="9410700" cy="10810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>
                <a:solidFill>
                  <a:srgbClr val="C00000"/>
                </a:solidFill>
              </a:rPr>
              <a:t>1С:Образование. Основные возможности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39DD84-88F8-0634-6B7C-5857EC208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" y="1628800"/>
            <a:ext cx="11807825" cy="4968552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defRPr/>
            </a:pPr>
            <a:r>
              <a:rPr lang="ru-RU" dirty="0"/>
              <a:t>Администрирование пользователей (поддержка различных способов аутентификации </a:t>
            </a:r>
            <a:br>
              <a:rPr lang="ru-RU" dirty="0"/>
            </a:br>
            <a:r>
              <a:rPr lang="ru-RU" dirty="0"/>
              <a:t>и авторизации, ролей, управление группами пользователей, учебными периодами, списками учебных дисциплин)</a:t>
            </a:r>
          </a:p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srgbClr val="C00000"/>
                </a:solidFill>
              </a:rPr>
              <a:t>Управление учебным процессом</a:t>
            </a:r>
            <a:r>
              <a:rPr lang="ru-RU" dirty="0"/>
              <a:t>: ведение учета занятий, настраиваемые шкалы оценивания, поддержка средневзвешенной системы оценивания, интеграция с сервисами для проведения онлайн-занятий, назначение заданий на основе цифровых учебных материалов, автоматическая проверка и выставление оценок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Ведение электронного журнала и дневника</a:t>
            </a:r>
          </a:p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srgbClr val="C00000"/>
                </a:solidFill>
              </a:rPr>
              <a:t>Создание, хранение, редактирование и обмен цифровыми учебными материалами и курсами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Сбор и аналитическая обработка результатов деятельности учащегося в системе </a:t>
            </a:r>
            <a:endParaRPr lang="en-US" dirty="0"/>
          </a:p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srgbClr val="C00000"/>
                </a:solidFill>
              </a:rPr>
              <a:t>Портфолио </a:t>
            </a:r>
            <a:r>
              <a:rPr lang="ru-RU" dirty="0"/>
              <a:t>учащегося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Доступ по сети интернет с любого устройства без установки дополнительных приложений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Открытый </a:t>
            </a:r>
            <a:r>
              <a:rPr lang="en-US" dirty="0"/>
              <a:t>API</a:t>
            </a:r>
            <a:r>
              <a:rPr lang="ru-RU" dirty="0"/>
              <a:t> для</a:t>
            </a:r>
            <a:r>
              <a:rPr lang="en-US" dirty="0"/>
              <a:t> </a:t>
            </a:r>
            <a:r>
              <a:rPr lang="ru-RU" dirty="0"/>
              <a:t>обмена данными о результатах учебной деятельности</a:t>
            </a:r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D63E91E4-FCF7-7CC4-B258-1AF5EA549CF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977AED-6DBF-4601-9936-7F1C3B464216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96FE7-16DF-8E91-A9BE-22A75C59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783983"/>
            <a:ext cx="9217567" cy="493032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Интерактивные мультимедийные учебные пособия по общеобразовательным дисциплинам </a:t>
            </a:r>
            <a:br>
              <a:rPr lang="ru-RU" dirty="0">
                <a:latin typeface="Futura PT Demi" panose="020B0604020202020204" pitchFamily="34" charset="-52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F5DF40-0840-16A7-2AF7-F0D7D2DF1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968" y="1472854"/>
            <a:ext cx="5185304" cy="391039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Начальная школа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Математика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Русский язык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Физика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Химия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Биология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История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Обществознание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Экономика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Финансовая грамотность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EC802E-0E4C-72D3-2A63-08DE87CF1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668694"/>
            <a:ext cx="3272835" cy="3272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4C905B-4003-930C-7677-344716245897}"/>
              </a:ext>
            </a:extLst>
          </p:cNvPr>
          <p:cNvSpPr txBox="1"/>
          <p:nvPr/>
        </p:nvSpPr>
        <p:spPr>
          <a:xfrm>
            <a:off x="1415480" y="5579087"/>
            <a:ext cx="95050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Futura PT Demi" panose="020B0702020204020303" pitchFamily="34" charset="0"/>
              </a:rPr>
              <a:t>Учебные материалы могут быть использованы для дополнительного образования и внеурочной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6363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9A6F1-1314-4AC6-A0F9-809DEF80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936" y="456515"/>
            <a:ext cx="8001255" cy="56517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Типы электронных ресурсов в составе цифровой библиотеки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7B21A-E241-4423-8776-A4526AF4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92" y="1840252"/>
            <a:ext cx="5689663" cy="37569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Анимированные рисунки, карты, лекции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лекции, рисунки, карты, схемы и  таблицы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задания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Динамические  модели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Виртуальные лаборатории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Виртуальные экскурсии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Интерактивные энциклопедии, справочники, словари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1083355-A9BC-47DA-9232-F5E7244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18" y="1624584"/>
            <a:ext cx="2376639" cy="1776686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3364390-F738-4099-841F-00FE7F92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8" y="1876983"/>
            <a:ext cx="2327334" cy="2095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5108C217-AEC0-4BC3-8EF5-40E88D206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55" y="3369809"/>
            <a:ext cx="2344970" cy="1748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5583A-1B43-4E6E-A9A0-1EC8C6FC7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581" y="2830366"/>
            <a:ext cx="2388245" cy="1776686"/>
          </a:xfrm>
          <a:prstGeom prst="rect">
            <a:avLst/>
          </a:prstGeom>
        </p:spPr>
      </p:pic>
      <p:pic>
        <p:nvPicPr>
          <p:cNvPr id="7" name="Picture 2" descr="K:\[1C]\_Доклады\[2019] ЦУМК\картинки для презентации\snap3579.png">
            <a:extLst>
              <a:ext uri="{FF2B5EF4-FFF2-40B4-BE49-F238E27FC236}">
                <a16:creationId xmlns:a16="http://schemas.microsoft.com/office/drawing/2014/main" id="{D58727A5-3940-4A84-BF16-46C2E5D8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2120" y="4696074"/>
            <a:ext cx="2289071" cy="1820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MapKit_Hist">
            <a:extLst>
              <a:ext uri="{FF2B5EF4-FFF2-40B4-BE49-F238E27FC236}">
                <a16:creationId xmlns:a16="http://schemas.microsoft.com/office/drawing/2014/main" id="{05D48486-7762-4FF4-B724-B6A129B93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3106" r="12452" b="14724"/>
          <a:stretch/>
        </p:blipFill>
        <p:spPr bwMode="auto">
          <a:xfrm>
            <a:off x="9336992" y="4270633"/>
            <a:ext cx="2327334" cy="169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8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85F4A5-FDEF-4ED7-82FA-D13C16E23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673" y="1628800"/>
            <a:ext cx="4876800" cy="3279765"/>
          </a:xfrm>
          <a:prstGeom prst="rect">
            <a:avLst/>
          </a:prstGeom>
        </p:spPr>
      </p:pic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552" y="238596"/>
            <a:ext cx="6840760" cy="1081087"/>
          </a:xfrm>
        </p:spPr>
        <p:txBody>
          <a:bodyPr>
            <a:normAutofit/>
          </a:bodyPr>
          <a:lstStyle/>
          <a:p>
            <a:r>
              <a:rPr lang="ru-RU" altLang="ru-RU" dirty="0">
                <a:solidFill>
                  <a:srgbClr val="C00000"/>
                </a:solidFill>
              </a:rPr>
              <a:t>Какие учебные материалы можно создавать в системе «1С:Образование»?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ABF8C0-D924-406A-AF66-F9EB93EFEBD5}"/>
              </a:ext>
            </a:extLst>
          </p:cNvPr>
          <p:cNvSpPr txBox="1">
            <a:spLocks noChangeArrowheads="1"/>
          </p:cNvSpPr>
          <p:nvPr/>
        </p:nvSpPr>
        <p:spPr>
          <a:xfrm>
            <a:off x="191344" y="1772815"/>
            <a:ext cx="7363661" cy="42451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Иллюстрированные тексты (</a:t>
            </a:r>
            <a:r>
              <a:rPr lang="en-US" altLang="ru-RU" sz="2199" dirty="0">
                <a:latin typeface="Futura PT Demi" panose="020B0604020202020204" charset="-52"/>
              </a:rPr>
              <a:t>html-</a:t>
            </a:r>
            <a:r>
              <a:rPr lang="ru-RU" altLang="ru-RU" sz="2199" dirty="0">
                <a:latin typeface="Futura PT Demi" panose="020B0604020202020204" charset="-52"/>
              </a:rPr>
              <a:t>страницы)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Медиафайлы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Тестовые задания с автоматической проверкой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Творческие задания с ручной проверкой 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1999" dirty="0">
                <a:latin typeface="Futura PT Demi" panose="020B0604020202020204" charset="-52"/>
              </a:rPr>
              <a:t>Учебные материалы различного дидактического назначения:</a:t>
            </a:r>
          </a:p>
          <a:p>
            <a:pPr lvl="1">
              <a:buClr>
                <a:srgbClr val="C00000"/>
              </a:buClr>
            </a:pPr>
            <a:r>
              <a:rPr lang="ru-RU" altLang="ru-RU" sz="1999" dirty="0">
                <a:latin typeface="Futura PT Demi" panose="020B0604020202020204" charset="-52"/>
              </a:rPr>
              <a:t>Обучающие задания</a:t>
            </a:r>
          </a:p>
          <a:p>
            <a:pPr lvl="1">
              <a:buClr>
                <a:srgbClr val="C00000"/>
              </a:buClr>
            </a:pPr>
            <a:r>
              <a:rPr lang="ru-RU" altLang="ru-RU" sz="1999" dirty="0">
                <a:latin typeface="Futura PT Demi" panose="020B0604020202020204" charset="-52"/>
              </a:rPr>
              <a:t>Тренажеры, в том числе пошаговые</a:t>
            </a:r>
          </a:p>
          <a:p>
            <a:pPr lvl="1">
              <a:buClr>
                <a:srgbClr val="C00000"/>
              </a:buClr>
            </a:pPr>
            <a:r>
              <a:rPr lang="ru-RU" altLang="ru-RU" sz="1999" dirty="0">
                <a:latin typeface="Futura PT Demi" panose="020B0604020202020204" charset="-52"/>
              </a:rPr>
              <a:t>Лабораторные и практические работы</a:t>
            </a:r>
          </a:p>
          <a:p>
            <a:pPr lvl="1">
              <a:buClr>
                <a:srgbClr val="C00000"/>
              </a:buClr>
            </a:pPr>
            <a:r>
              <a:rPr lang="ru-RU" altLang="ru-RU" sz="1999" dirty="0">
                <a:latin typeface="Futura PT Demi" panose="020B0604020202020204" charset="-52"/>
              </a:rPr>
              <a:t>Контрольные тесты</a:t>
            </a:r>
            <a:endParaRPr lang="ru-RU" altLang="ru-RU" sz="2199" dirty="0">
              <a:latin typeface="Futura PT Demi" panose="020B0604020202020204" charset="-52"/>
            </a:endParaRP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Структурированные учебные курсы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endParaRPr lang="ru-RU" altLang="ru-RU" sz="2199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99" dirty="0"/>
              <a:t>	</a:t>
            </a:r>
            <a:endParaRPr lang="ru-RU" altLang="ru-RU" sz="2199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291F07-2AA3-B5EF-571B-9D74885C46EE}"/>
              </a:ext>
            </a:extLst>
          </p:cNvPr>
          <p:cNvSpPr txBox="1"/>
          <p:nvPr/>
        </p:nvSpPr>
        <p:spPr>
          <a:xfrm>
            <a:off x="3431704" y="6018013"/>
            <a:ext cx="7451939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Clr>
                <a:srgbClr val="C00000"/>
              </a:buClr>
              <a:buNone/>
            </a:pPr>
            <a:r>
              <a:rPr lang="en-US" altLang="ru-RU" sz="1800" dirty="0">
                <a:hlinkClick r:id="rId3"/>
              </a:rPr>
              <a:t>https://rutube.ru/video/dd2e0bd7d8f3132916ef0ae12d89e52a/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160054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>
            <a:extLst>
              <a:ext uri="{FF2B5EF4-FFF2-40B4-BE49-F238E27FC236}">
                <a16:creationId xmlns:a16="http://schemas.microsoft.com/office/drawing/2014/main" id="{106B0CD0-40FA-44D1-B638-CBEB6CA00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01" y="1171574"/>
            <a:ext cx="38385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Номер слайда 3">
            <a:extLst>
              <a:ext uri="{FF2B5EF4-FFF2-40B4-BE49-F238E27FC236}">
                <a16:creationId xmlns:a16="http://schemas.microsoft.com/office/drawing/2014/main" id="{BEA5D40D-35F1-4324-9928-9469FB2BE96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60F3101-4459-4B38-8FA8-EB43B8FD4F0C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E6D9EAC-5507-49DC-875D-864AFEADE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314325"/>
            <a:ext cx="7128916" cy="108108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Уникальные цифровые конструкторы для разработки авторских методических и дидактических материалов</a:t>
            </a:r>
          </a:p>
        </p:txBody>
      </p:sp>
      <p:sp>
        <p:nvSpPr>
          <p:cNvPr id="1604612" name="Rectangle 4">
            <a:extLst>
              <a:ext uri="{FF2B5EF4-FFF2-40B4-BE49-F238E27FC236}">
                <a16:creationId xmlns:a16="http://schemas.microsoft.com/office/drawing/2014/main" id="{99FEEFEA-0BDA-42BC-88B8-452862B47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28800"/>
            <a:ext cx="6672263" cy="5673725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lnSpc>
                <a:spcPct val="120000"/>
              </a:lnSpc>
              <a:buClr>
                <a:srgbClr val="C00000"/>
              </a:buClr>
              <a:defRPr/>
            </a:pPr>
            <a:r>
              <a:rPr lang="ru-RU" sz="2900" dirty="0"/>
              <a:t>Конструктор тестов: создание интерактивных заданий различного дидактического назначения с автоматической проверкой</a:t>
            </a:r>
            <a:r>
              <a:rPr lang="en-US" sz="2900" dirty="0"/>
              <a:t> </a:t>
            </a:r>
            <a:r>
              <a:rPr lang="en-US" sz="2900" dirty="0">
                <a:hlinkClick r:id="rId4"/>
              </a:rPr>
              <a:t>https://obrazovanie.1c.ru/education/task-and-test/</a:t>
            </a:r>
            <a:r>
              <a:rPr lang="en-US" sz="2900" dirty="0"/>
              <a:t> </a:t>
            </a:r>
            <a:endParaRPr lang="ru-RU" sz="2900" dirty="0"/>
          </a:p>
          <a:p>
            <a:pPr marL="342900" lvl="1" indent="-342900">
              <a:lnSpc>
                <a:spcPct val="120000"/>
              </a:lnSpc>
              <a:buClr>
                <a:srgbClr val="C00000"/>
              </a:buClr>
              <a:defRPr/>
            </a:pPr>
            <a:r>
              <a:rPr lang="ru-RU" sz="2900" dirty="0"/>
              <a:t>Конструктор урока: технологических карт уроков любых видов и форм в соответствии с актуальными нормативными требованиями </a:t>
            </a:r>
            <a:r>
              <a:rPr lang="en-US" sz="2900" dirty="0">
                <a:hlinkClick r:id="rId5"/>
              </a:rPr>
              <a:t>https://obrazovanie.1c.ru/education/cloud/school/#constructor</a:t>
            </a:r>
            <a:r>
              <a:rPr lang="ru-RU" sz="2900" dirty="0"/>
              <a:t> </a:t>
            </a:r>
          </a:p>
          <a:p>
            <a:pPr marL="342900" lvl="1" indent="-342900">
              <a:lnSpc>
                <a:spcPct val="120000"/>
              </a:lnSpc>
              <a:buClr>
                <a:srgbClr val="C00000"/>
              </a:buClr>
              <a:defRPr/>
            </a:pPr>
            <a:r>
              <a:rPr lang="ru-RU" sz="2900" dirty="0"/>
              <a:t>Математический конструктор (скоро!): лучшая в России интерактивная система для изучения математики в школе</a:t>
            </a:r>
            <a:r>
              <a:rPr lang="en-US" sz="2900" dirty="0"/>
              <a:t> </a:t>
            </a:r>
            <a:r>
              <a:rPr lang="en-US" sz="2900" dirty="0">
                <a:hlinkClick r:id="rId6"/>
              </a:rPr>
              <a:t>https://obr.1c.ru/mathkit/</a:t>
            </a:r>
            <a:r>
              <a:rPr lang="en-US" sz="2900" dirty="0"/>
              <a:t> </a:t>
            </a:r>
            <a:endParaRPr lang="ru-RU" sz="2900" dirty="0"/>
          </a:p>
          <a:p>
            <a:pPr marL="342900" lvl="1" indent="-342900">
              <a:defRPr/>
            </a:pPr>
            <a:endParaRPr lang="ru-RU" dirty="0"/>
          </a:p>
          <a:p>
            <a:pPr marL="342900" lvl="1" indent="-342900">
              <a:defRPr/>
            </a:pPr>
            <a:endParaRPr lang="ru-RU" dirty="0">
              <a:latin typeface="Futura PT Demi" charset="0"/>
            </a:endParaRPr>
          </a:p>
          <a:p>
            <a:pPr marL="0" indent="0">
              <a:buFontTx/>
              <a:buNone/>
              <a:defRPr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pic>
        <p:nvPicPr>
          <p:cNvPr id="13318" name="Рисунок 2">
            <a:extLst>
              <a:ext uri="{FF2B5EF4-FFF2-40B4-BE49-F238E27FC236}">
                <a16:creationId xmlns:a16="http://schemas.microsoft.com/office/drawing/2014/main" id="{99E2BC15-F687-4813-9130-402C2C601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49" y="2451562"/>
            <a:ext cx="4208462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3">
            <a:extLst>
              <a:ext uri="{FF2B5EF4-FFF2-40B4-BE49-F238E27FC236}">
                <a16:creationId xmlns:a16="http://schemas.microsoft.com/office/drawing/2014/main" id="{74CD4809-0250-4568-8C86-C7DB7FC58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4319588"/>
            <a:ext cx="421005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F6FD0AAD-54B2-4DCA-AE63-1A07567C6AE5}"/>
              </a:ext>
            </a:extLst>
          </p:cNvPr>
          <p:cNvSpPr txBox="1">
            <a:spLocks/>
          </p:cNvSpPr>
          <p:nvPr/>
        </p:nvSpPr>
        <p:spPr bwMode="auto">
          <a:xfrm>
            <a:off x="1919288" y="620713"/>
            <a:ext cx="7849120" cy="36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dirty="0">
                <a:solidFill>
                  <a:srgbClr val="C00000"/>
                </a:solidFill>
                <a:latin typeface="Futura PT Demi" pitchFamily="34" charset="-52"/>
              </a:rPr>
              <a:t>Конструктор урока: методическая поддержка молодых учителей и опытных наставников</a:t>
            </a:r>
            <a:endParaRPr lang="ru-RU" kern="0" dirty="0"/>
          </a:p>
        </p:txBody>
      </p:sp>
      <p:sp>
        <p:nvSpPr>
          <p:cNvPr id="8195" name="TextBox 4">
            <a:extLst>
              <a:ext uri="{FF2B5EF4-FFF2-40B4-BE49-F238E27FC236}">
                <a16:creationId xmlns:a16="http://schemas.microsoft.com/office/drawing/2014/main" id="{E694B5FF-A516-46FD-A889-AB751D4A0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60848"/>
            <a:ext cx="5534764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1800" dirty="0"/>
              <a:t>Создание технологической карты урока любых форм и видов за 10 минут 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1800" dirty="0"/>
              <a:t>Автоматический подбор целевых назначений и результатов урока в соответствии с ФОП  с возможностью дополнения и редактирования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1800" dirty="0"/>
              <a:t>Возможность подобрать все необходимые электронные ресурсы, как из библиотеки «1С:Образование», так и авторские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1800" dirty="0"/>
              <a:t>Хранение технологической карты в системе «1С:Образование» с возможностью редактирования и обмена с коллегами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1800" dirty="0"/>
              <a:t>Экспорт конспекта урока в </a:t>
            </a:r>
            <a:r>
              <a:rPr lang="en-US" altLang="ru-RU" sz="1800" dirty="0"/>
              <a:t>PDF </a:t>
            </a:r>
            <a:r>
              <a:rPr lang="ru-RU" altLang="ru-RU" sz="1800" dirty="0"/>
              <a:t>и электронные таблицы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70A905D6-955B-47B2-8B11-F8D07AF72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764" y="1785927"/>
            <a:ext cx="3294063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B5DD4C-047F-47F3-A07C-BB378C1A2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102" y="1824027"/>
            <a:ext cx="31115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C6AD7DC5-A562-40E3-8C9F-E884EFB76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127" y="3408352"/>
            <a:ext cx="328771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3">
            <a:extLst>
              <a:ext uri="{FF2B5EF4-FFF2-40B4-BE49-F238E27FC236}">
                <a16:creationId xmlns:a16="http://schemas.microsoft.com/office/drawing/2014/main" id="{662318D3-8BFA-4F7F-96DC-E2E7FDAD9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964" y="3408352"/>
            <a:ext cx="311943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5">
            <a:extLst>
              <a:ext uri="{FF2B5EF4-FFF2-40B4-BE49-F238E27FC236}">
                <a16:creationId xmlns:a16="http://schemas.microsoft.com/office/drawing/2014/main" id="{DC360589-C908-463D-9470-F67B4F7C0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977" y="4702164"/>
            <a:ext cx="31686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23672</TotalTime>
  <Words>1436</Words>
  <Application>Microsoft Office PowerPoint</Application>
  <PresentationFormat>Широкоэкранный</PresentationFormat>
  <Paragraphs>133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Futura PT Demi</vt:lpstr>
      <vt:lpstr>Calibri</vt:lpstr>
      <vt:lpstr>Arial</vt:lpstr>
      <vt:lpstr>Times New Roman</vt:lpstr>
      <vt:lpstr>Wingdings</vt:lpstr>
      <vt:lpstr>Специальное оформление</vt:lpstr>
      <vt:lpstr>Презентация PowerPoint</vt:lpstr>
      <vt:lpstr>Что такое «Открытый эфир 1С:Образование»? https://obrazovanie.1c.ru/events/2025/open-air/school/ </vt:lpstr>
      <vt:lpstr>«Облачная школа»1С:Образование  https://obrazovanie.1c.ru/education/cloud/school/ </vt:lpstr>
      <vt:lpstr>1С:Образование. Основные возможности</vt:lpstr>
      <vt:lpstr>Интерактивные мультимедийные учебные пособия по общеобразовательным дисциплинам  </vt:lpstr>
      <vt:lpstr>Типы электронных ресурсов в составе цифровой библиотеки «1С:Образование»</vt:lpstr>
      <vt:lpstr>Какие учебные материалы можно создавать в системе «1С:Образование»?</vt:lpstr>
      <vt:lpstr>Уникальные цифровые конструкторы для разработки авторских методических и дидактических материалов</vt:lpstr>
      <vt:lpstr>Презентация PowerPoint</vt:lpstr>
      <vt:lpstr>Презентация PowerPoint</vt:lpstr>
      <vt:lpstr>Удобное отслеживание результатов</vt:lpstr>
      <vt:lpstr>Облачная система  «1С:Оценка качества образования»  </vt:lpstr>
      <vt:lpstr>Возможности облачной системы  1С:Оценка качества образования</vt:lpstr>
      <vt:lpstr>Опыт использования системы «1С:Образование»</vt:lpstr>
      <vt:lpstr>Как подключиться к системе «1С:Образование»</vt:lpstr>
      <vt:lpstr>Новая механика получения сертификатов образовательных проектов фирмы «1С»</vt:lpstr>
      <vt:lpstr>Актуальная информация о системе «1С:Образование» –  в видеоматериалах на сайте и нашем Телеграм-канале!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Tatyana Chernetskaya</cp:lastModifiedBy>
  <cp:revision>616</cp:revision>
  <dcterms:created xsi:type="dcterms:W3CDTF">2015-09-09T08:16:26Z</dcterms:created>
  <dcterms:modified xsi:type="dcterms:W3CDTF">2025-08-20T08:49:12Z</dcterms:modified>
</cp:coreProperties>
</file>